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6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367" r:id="rId21"/>
    <p:sldId id="368" r:id="rId22"/>
    <p:sldId id="369" r:id="rId23"/>
    <p:sldId id="370" r:id="rId24"/>
    <p:sldId id="371" r:id="rId25"/>
    <p:sldId id="372" r:id="rId26"/>
    <p:sldId id="373" r:id="rId27"/>
    <p:sldId id="374" r:id="rId28"/>
    <p:sldId id="375" r:id="rId29"/>
    <p:sldId id="376" r:id="rId30"/>
    <p:sldId id="377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0" d="100"/>
          <a:sy n="130" d="100"/>
        </p:scale>
        <p:origin x="-107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8" d="100"/>
        <a:sy n="7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48FF6-7C4E-47E2-8CE7-EC6E6AB51C5E}" type="datetimeFigureOut">
              <a:rPr lang="en-US" smtClean="0"/>
              <a:t>12/25/2012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F72564-46F1-474D-B619-B554DAF3B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656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0766" indent="-281064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24255" indent="-224851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73957" indent="-224851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23659" indent="-224851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73361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23062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72764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22466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99323CA-300E-4F6D-92E0-61558473E61F}" type="slidenum">
              <a:rPr lang="en-US" sz="1200">
                <a:latin typeface="Arial" charset="0"/>
              </a:rPr>
              <a:pPr eaLnBrk="1" hangingPunct="1"/>
              <a:t>23</a:t>
            </a:fld>
            <a:endParaRPr lang="en-US" sz="1200">
              <a:latin typeface="Arial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9087" y="570719"/>
            <a:ext cx="4862945" cy="3658851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920" y="4343713"/>
            <a:ext cx="5028161" cy="411229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907" tIns="44952" rIns="89907" bIns="4495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D643A-024E-4342-8707-2FA8730DC2C3}" type="datetimeFigureOut">
              <a:rPr lang="en-US" smtClean="0"/>
              <a:t>12/25/2012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CF253-5CFF-4F1D-9C30-F7ABB7618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545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D643A-024E-4342-8707-2FA8730DC2C3}" type="datetimeFigureOut">
              <a:rPr lang="en-US" smtClean="0"/>
              <a:t>12/25/2012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CF253-5CFF-4F1D-9C30-F7ABB7618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483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D643A-024E-4342-8707-2FA8730DC2C3}" type="datetimeFigureOut">
              <a:rPr lang="en-US" smtClean="0"/>
              <a:t>12/25/2012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CF253-5CFF-4F1D-9C30-F7ABB7618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6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D643A-024E-4342-8707-2FA8730DC2C3}" type="datetimeFigureOut">
              <a:rPr lang="en-US" smtClean="0"/>
              <a:t>12/25/2012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CF253-5CFF-4F1D-9C30-F7ABB7618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539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D643A-024E-4342-8707-2FA8730DC2C3}" type="datetimeFigureOut">
              <a:rPr lang="en-US" smtClean="0"/>
              <a:t>12/25/2012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CF253-5CFF-4F1D-9C30-F7ABB7618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158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D643A-024E-4342-8707-2FA8730DC2C3}" type="datetimeFigureOut">
              <a:rPr lang="en-US" smtClean="0"/>
              <a:t>12/25/2012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CF253-5CFF-4F1D-9C30-F7ABB7618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736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D643A-024E-4342-8707-2FA8730DC2C3}" type="datetimeFigureOut">
              <a:rPr lang="en-US" smtClean="0"/>
              <a:t>12/25/2012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CF253-5CFF-4F1D-9C30-F7ABB7618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681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D643A-024E-4342-8707-2FA8730DC2C3}" type="datetimeFigureOut">
              <a:rPr lang="en-US" smtClean="0"/>
              <a:t>12/25/2012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CF253-5CFF-4F1D-9C30-F7ABB7618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294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D643A-024E-4342-8707-2FA8730DC2C3}" type="datetimeFigureOut">
              <a:rPr lang="en-US" smtClean="0"/>
              <a:t>12/25/2012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CF253-5CFF-4F1D-9C30-F7ABB7618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1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D643A-024E-4342-8707-2FA8730DC2C3}" type="datetimeFigureOut">
              <a:rPr lang="en-US" smtClean="0"/>
              <a:t>12/25/2012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CF253-5CFF-4F1D-9C30-F7ABB7618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5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D643A-024E-4342-8707-2FA8730DC2C3}" type="datetimeFigureOut">
              <a:rPr lang="en-US" smtClean="0"/>
              <a:t>12/25/2012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CF253-5CFF-4F1D-9C30-F7ABB7618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123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D643A-024E-4342-8707-2FA8730DC2C3}" type="datetimeFigureOut">
              <a:rPr lang="en-US" smtClean="0"/>
              <a:t>12/25/2012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CF253-5CFF-4F1D-9C30-F7ABB7618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486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0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2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wmf"/><Relationship Id="rId5" Type="http://schemas.openxmlformats.org/officeDocument/2006/relationships/oleObject" Target="../embeddings/Microsoft_Word_97_-_2003_Document2.doc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:</a:t>
            </a:r>
          </a:p>
          <a:p>
            <a:pPr marL="0" indent="0" algn="ctr">
              <a:buNone/>
            </a:pP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Principle of Optimality and 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Dynamic Programming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158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0" t="3905" r="13969" b="5429"/>
          <a:stretch/>
        </p:blipFill>
        <p:spPr bwMode="auto">
          <a:xfrm>
            <a:off x="228600" y="141514"/>
            <a:ext cx="8710737" cy="6716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876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0" t="2889" r="13968" b="5429"/>
          <a:stretch/>
        </p:blipFill>
        <p:spPr bwMode="auto">
          <a:xfrm>
            <a:off x="293522" y="187545"/>
            <a:ext cx="8545677" cy="6648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283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6" t="3651" r="14920" b="5936"/>
          <a:stretch/>
        </p:blipFill>
        <p:spPr bwMode="auto">
          <a:xfrm>
            <a:off x="381000" y="0"/>
            <a:ext cx="874587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847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5" t="3142" r="13333" b="5937"/>
          <a:stretch/>
        </p:blipFill>
        <p:spPr bwMode="auto">
          <a:xfrm>
            <a:off x="0" y="1"/>
            <a:ext cx="886942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206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0" t="2539" r="14127" b="5270"/>
          <a:stretch/>
        </p:blipFill>
        <p:spPr bwMode="auto">
          <a:xfrm>
            <a:off x="228601" y="1"/>
            <a:ext cx="8458199" cy="6645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984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1" t="2032" r="13810" b="6031"/>
          <a:stretch/>
        </p:blipFill>
        <p:spPr bwMode="auto">
          <a:xfrm>
            <a:off x="32657" y="74132"/>
            <a:ext cx="8882743" cy="6783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407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7" t="4064" r="13175" b="5270"/>
          <a:stretch/>
        </p:blipFill>
        <p:spPr bwMode="auto">
          <a:xfrm>
            <a:off x="1" y="2241"/>
            <a:ext cx="8991600" cy="6888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648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6" t="3049" r="13492" b="6285"/>
          <a:stretch/>
        </p:blipFill>
        <p:spPr bwMode="auto">
          <a:xfrm>
            <a:off x="130629" y="143184"/>
            <a:ext cx="8708571" cy="6714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7696200" y="1981200"/>
            <a:ext cx="914400" cy="685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1.4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8229600" y="3276600"/>
            <a:ext cx="914400" cy="685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1.3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44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0" t="3809" r="14603" b="5778"/>
          <a:stretch/>
        </p:blipFill>
        <p:spPr bwMode="auto">
          <a:xfrm>
            <a:off x="32657" y="97638"/>
            <a:ext cx="8730343" cy="6771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482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9" t="2794" r="12857" b="5524"/>
          <a:stretch/>
        </p:blipFill>
        <p:spPr bwMode="auto">
          <a:xfrm>
            <a:off x="0" y="6500"/>
            <a:ext cx="8915400" cy="6862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7696200" y="1981200"/>
            <a:ext cx="914400" cy="685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1.4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46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7" t="2540" r="14445" b="6286"/>
          <a:stretch/>
        </p:blipFill>
        <p:spPr bwMode="auto">
          <a:xfrm>
            <a:off x="304800" y="168370"/>
            <a:ext cx="8534400" cy="6689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730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897562"/>
          </a:xfrm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9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Dynamic Programming</a:t>
            </a:r>
          </a:p>
        </p:txBody>
      </p:sp>
    </p:spTree>
    <p:extLst>
      <p:ext uri="{BB962C8B-B14F-4D97-AF65-F5344CB8AC3E}">
        <p14:creationId xmlns:p14="http://schemas.microsoft.com/office/powerpoint/2010/main" val="7379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Dynamic Programming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Search for </a:t>
            </a:r>
            <a:r>
              <a:rPr lang="en-US" smtClean="0">
                <a:solidFill>
                  <a:srgbClr val="FF0000"/>
                </a:solidFill>
              </a:rPr>
              <a:t>best path</a:t>
            </a:r>
          </a:p>
          <a:p>
            <a:pPr eaLnBrk="1" hangingPunct="1"/>
            <a:r>
              <a:rPr lang="en-US" smtClean="0"/>
              <a:t>Dynamic programming principle</a:t>
            </a:r>
          </a:p>
          <a:p>
            <a:pPr lvl="1" eaLnBrk="1" hangingPunct="1"/>
            <a:r>
              <a:rPr lang="en-US" smtClean="0"/>
              <a:t>If B is on the </a:t>
            </a:r>
            <a:r>
              <a:rPr lang="en-US" smtClean="0">
                <a:solidFill>
                  <a:srgbClr val="FF0000"/>
                </a:solidFill>
              </a:rPr>
              <a:t>shortest path from A to C</a:t>
            </a:r>
            <a:r>
              <a:rPr lang="en-US" smtClean="0"/>
              <a:t>, then the </a:t>
            </a:r>
            <a:r>
              <a:rPr lang="en-US" smtClean="0">
                <a:solidFill>
                  <a:srgbClr val="00B0F0"/>
                </a:solidFill>
              </a:rPr>
              <a:t>path from A to B </a:t>
            </a:r>
            <a:r>
              <a:rPr lang="en-US" smtClean="0"/>
              <a:t>that lies on the path from A to C is the shortest path from A to B</a:t>
            </a:r>
          </a:p>
          <a:p>
            <a:pPr lvl="1" eaLnBrk="1" hangingPunct="1">
              <a:buFontTx/>
              <a:buNone/>
            </a:pPr>
            <a:endParaRPr lang="en-US" smtClean="0"/>
          </a:p>
        </p:txBody>
      </p:sp>
      <p:sp>
        <p:nvSpPr>
          <p:cNvPr id="91140" name="Oval 4"/>
          <p:cNvSpPr>
            <a:spLocks noChangeArrowheads="1"/>
          </p:cNvSpPr>
          <p:nvPr/>
        </p:nvSpPr>
        <p:spPr bwMode="auto">
          <a:xfrm>
            <a:off x="1447800" y="50292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41" name="Oval 5"/>
          <p:cNvSpPr>
            <a:spLocks noChangeArrowheads="1"/>
          </p:cNvSpPr>
          <p:nvPr/>
        </p:nvSpPr>
        <p:spPr bwMode="auto">
          <a:xfrm>
            <a:off x="3962400" y="47244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42" name="Oval 6"/>
          <p:cNvSpPr>
            <a:spLocks noChangeArrowheads="1"/>
          </p:cNvSpPr>
          <p:nvPr/>
        </p:nvSpPr>
        <p:spPr bwMode="auto">
          <a:xfrm>
            <a:off x="6324600" y="54102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43" name="Text Box 7"/>
          <p:cNvSpPr txBox="1">
            <a:spLocks noChangeArrowheads="1"/>
          </p:cNvSpPr>
          <p:nvPr/>
        </p:nvSpPr>
        <p:spPr bwMode="auto">
          <a:xfrm>
            <a:off x="1524000" y="50292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Arial" charset="0"/>
              </a:rPr>
              <a:t>A</a:t>
            </a:r>
          </a:p>
        </p:txBody>
      </p:sp>
      <p:sp>
        <p:nvSpPr>
          <p:cNvPr id="91144" name="Text Box 9"/>
          <p:cNvSpPr txBox="1">
            <a:spLocks noChangeArrowheads="1"/>
          </p:cNvSpPr>
          <p:nvPr/>
        </p:nvSpPr>
        <p:spPr bwMode="auto">
          <a:xfrm>
            <a:off x="4038600" y="47244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Arial" charset="0"/>
              </a:rPr>
              <a:t>B</a:t>
            </a:r>
          </a:p>
        </p:txBody>
      </p:sp>
      <p:sp>
        <p:nvSpPr>
          <p:cNvPr id="91145" name="Text Box 10"/>
          <p:cNvSpPr txBox="1">
            <a:spLocks noChangeArrowheads="1"/>
          </p:cNvSpPr>
          <p:nvPr/>
        </p:nvSpPr>
        <p:spPr bwMode="auto">
          <a:xfrm>
            <a:off x="6324600" y="54102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Arial" charset="0"/>
              </a:rPr>
              <a:t>C</a:t>
            </a:r>
          </a:p>
        </p:txBody>
      </p:sp>
      <p:sp>
        <p:nvSpPr>
          <p:cNvPr id="91146" name="Freeform 12"/>
          <p:cNvSpPr>
            <a:spLocks/>
          </p:cNvSpPr>
          <p:nvPr/>
        </p:nvSpPr>
        <p:spPr bwMode="auto">
          <a:xfrm>
            <a:off x="1889125" y="4983163"/>
            <a:ext cx="762000" cy="152400"/>
          </a:xfrm>
          <a:custGeom>
            <a:avLst/>
            <a:gdLst>
              <a:gd name="T0" fmla="*/ 0 w 480"/>
              <a:gd name="T1" fmla="*/ 2147483647 h 96"/>
              <a:gd name="T2" fmla="*/ 2147483647 w 480"/>
              <a:gd name="T3" fmla="*/ 2147483647 h 96"/>
              <a:gd name="T4" fmla="*/ 2147483647 w 480"/>
              <a:gd name="T5" fmla="*/ 0 h 96"/>
              <a:gd name="T6" fmla="*/ 2147483647 w 480"/>
              <a:gd name="T7" fmla="*/ 2147483647 h 9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80" h="96">
                <a:moveTo>
                  <a:pt x="0" y="96"/>
                </a:moveTo>
                <a:cubicBezTo>
                  <a:pt x="75" y="84"/>
                  <a:pt x="126" y="52"/>
                  <a:pt x="192" y="19"/>
                </a:cubicBezTo>
                <a:cubicBezTo>
                  <a:pt x="212" y="9"/>
                  <a:pt x="266" y="2"/>
                  <a:pt x="279" y="0"/>
                </a:cubicBezTo>
                <a:cubicBezTo>
                  <a:pt x="346" y="3"/>
                  <a:pt x="480" y="10"/>
                  <a:pt x="480" y="1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47" name="Freeform 13"/>
          <p:cNvSpPr>
            <a:spLocks/>
          </p:cNvSpPr>
          <p:nvPr/>
        </p:nvSpPr>
        <p:spPr bwMode="auto">
          <a:xfrm>
            <a:off x="3292475" y="5045075"/>
            <a:ext cx="792163" cy="60325"/>
          </a:xfrm>
          <a:custGeom>
            <a:avLst/>
            <a:gdLst>
              <a:gd name="T0" fmla="*/ 0 w 499"/>
              <a:gd name="T1" fmla="*/ 0 h 38"/>
              <a:gd name="T2" fmla="*/ 2147483647 w 499"/>
              <a:gd name="T3" fmla="*/ 2147483647 h 38"/>
              <a:gd name="T4" fmla="*/ 2147483647 w 499"/>
              <a:gd name="T5" fmla="*/ 2147483647 h 3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99" h="38">
                <a:moveTo>
                  <a:pt x="0" y="0"/>
                </a:moveTo>
                <a:cubicBezTo>
                  <a:pt x="102" y="13"/>
                  <a:pt x="204" y="27"/>
                  <a:pt x="307" y="38"/>
                </a:cubicBezTo>
                <a:cubicBezTo>
                  <a:pt x="371" y="35"/>
                  <a:pt x="499" y="28"/>
                  <a:pt x="499" y="2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48" name="Freeform 14"/>
          <p:cNvSpPr>
            <a:spLocks/>
          </p:cNvSpPr>
          <p:nvPr/>
        </p:nvSpPr>
        <p:spPr bwMode="auto">
          <a:xfrm>
            <a:off x="4414838" y="4937125"/>
            <a:ext cx="873125" cy="228600"/>
          </a:xfrm>
          <a:custGeom>
            <a:avLst/>
            <a:gdLst>
              <a:gd name="T0" fmla="*/ 2147483647 w 550"/>
              <a:gd name="T1" fmla="*/ 0 h 144"/>
              <a:gd name="T2" fmla="*/ 2147483647 w 550"/>
              <a:gd name="T3" fmla="*/ 2147483647 h 144"/>
              <a:gd name="T4" fmla="*/ 2147483647 w 550"/>
              <a:gd name="T5" fmla="*/ 2147483647 h 144"/>
              <a:gd name="T6" fmla="*/ 2147483647 w 550"/>
              <a:gd name="T7" fmla="*/ 2147483647 h 14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50" h="144">
                <a:moveTo>
                  <a:pt x="3" y="0"/>
                </a:moveTo>
                <a:cubicBezTo>
                  <a:pt x="113" y="38"/>
                  <a:pt x="0" y="2"/>
                  <a:pt x="281" y="20"/>
                </a:cubicBezTo>
                <a:cubicBezTo>
                  <a:pt x="360" y="25"/>
                  <a:pt x="424" y="63"/>
                  <a:pt x="493" y="96"/>
                </a:cubicBezTo>
                <a:cubicBezTo>
                  <a:pt x="511" y="115"/>
                  <a:pt x="532" y="126"/>
                  <a:pt x="550" y="1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49" name="Freeform 15"/>
          <p:cNvSpPr>
            <a:spLocks/>
          </p:cNvSpPr>
          <p:nvPr/>
        </p:nvSpPr>
        <p:spPr bwMode="auto">
          <a:xfrm>
            <a:off x="5730875" y="5334000"/>
            <a:ext cx="609600" cy="212725"/>
          </a:xfrm>
          <a:custGeom>
            <a:avLst/>
            <a:gdLst>
              <a:gd name="T0" fmla="*/ 0 w 384"/>
              <a:gd name="T1" fmla="*/ 0 h 134"/>
              <a:gd name="T2" fmla="*/ 2147483647 w 384"/>
              <a:gd name="T3" fmla="*/ 2147483647 h 134"/>
              <a:gd name="T4" fmla="*/ 2147483647 w 384"/>
              <a:gd name="T5" fmla="*/ 2147483647 h 134"/>
              <a:gd name="T6" fmla="*/ 2147483647 w 384"/>
              <a:gd name="T7" fmla="*/ 2147483647 h 134"/>
              <a:gd name="T8" fmla="*/ 2147483647 w 384"/>
              <a:gd name="T9" fmla="*/ 2147483647 h 1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34">
                <a:moveTo>
                  <a:pt x="0" y="0"/>
                </a:moveTo>
                <a:cubicBezTo>
                  <a:pt x="25" y="5"/>
                  <a:pt x="85" y="16"/>
                  <a:pt x="105" y="29"/>
                </a:cubicBezTo>
                <a:cubicBezTo>
                  <a:pt x="115" y="35"/>
                  <a:pt x="123" y="43"/>
                  <a:pt x="134" y="48"/>
                </a:cubicBezTo>
                <a:cubicBezTo>
                  <a:pt x="153" y="56"/>
                  <a:pt x="192" y="67"/>
                  <a:pt x="192" y="67"/>
                </a:cubicBezTo>
                <a:cubicBezTo>
                  <a:pt x="265" y="123"/>
                  <a:pt x="293" y="134"/>
                  <a:pt x="384" y="13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50" name="Text Box 16"/>
          <p:cNvSpPr txBox="1">
            <a:spLocks noChangeArrowheads="1"/>
          </p:cNvSpPr>
          <p:nvPr/>
        </p:nvSpPr>
        <p:spPr bwMode="auto">
          <a:xfrm>
            <a:off x="2743200" y="4648200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…</a:t>
            </a:r>
          </a:p>
        </p:txBody>
      </p:sp>
      <p:sp>
        <p:nvSpPr>
          <p:cNvPr id="91151" name="Text Box 17"/>
          <p:cNvSpPr txBox="1">
            <a:spLocks noChangeArrowheads="1"/>
          </p:cNvSpPr>
          <p:nvPr/>
        </p:nvSpPr>
        <p:spPr bwMode="auto">
          <a:xfrm>
            <a:off x="5181600" y="4876800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82052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Dynamic Programming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82188"/>
            <a:ext cx="8229600" cy="452596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If DP principle holds, then efficient search can be implemented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When at node B in search  you can prune </a:t>
            </a:r>
            <a:r>
              <a:rPr lang="en-US" sz="2800" dirty="0" smtClean="0">
                <a:solidFill>
                  <a:srgbClr val="00B0F0"/>
                </a:solidFill>
              </a:rPr>
              <a:t>all paths to B that are not the shortest</a:t>
            </a:r>
          </a:p>
          <a:p>
            <a:pPr eaLnBrk="1" hangingPunct="1"/>
            <a:endParaRPr lang="en-US" sz="2800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rgbClr val="FF0000"/>
                </a:solidFill>
              </a:rPr>
              <a:t>You should not expand these paths</a:t>
            </a:r>
            <a:endParaRPr lang="en-US" sz="2800" dirty="0" smtClean="0"/>
          </a:p>
        </p:txBody>
      </p:sp>
      <p:sp>
        <p:nvSpPr>
          <p:cNvPr id="92164" name="Oval 4"/>
          <p:cNvSpPr>
            <a:spLocks noChangeArrowheads="1"/>
          </p:cNvSpPr>
          <p:nvPr/>
        </p:nvSpPr>
        <p:spPr bwMode="auto">
          <a:xfrm>
            <a:off x="1447800" y="50292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65" name="Oval 5"/>
          <p:cNvSpPr>
            <a:spLocks noChangeArrowheads="1"/>
          </p:cNvSpPr>
          <p:nvPr/>
        </p:nvSpPr>
        <p:spPr bwMode="auto">
          <a:xfrm>
            <a:off x="3962400" y="47244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66" name="Oval 6"/>
          <p:cNvSpPr>
            <a:spLocks noChangeArrowheads="1"/>
          </p:cNvSpPr>
          <p:nvPr/>
        </p:nvSpPr>
        <p:spPr bwMode="auto">
          <a:xfrm>
            <a:off x="6324600" y="54102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1524000" y="50292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Arial" charset="0"/>
              </a:rPr>
              <a:t>A</a:t>
            </a:r>
          </a:p>
        </p:txBody>
      </p:sp>
      <p:sp>
        <p:nvSpPr>
          <p:cNvPr id="92168" name="Text Box 8"/>
          <p:cNvSpPr txBox="1">
            <a:spLocks noChangeArrowheads="1"/>
          </p:cNvSpPr>
          <p:nvPr/>
        </p:nvSpPr>
        <p:spPr bwMode="auto">
          <a:xfrm>
            <a:off x="4038600" y="47244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Arial" charset="0"/>
              </a:rPr>
              <a:t>B</a:t>
            </a:r>
          </a:p>
        </p:txBody>
      </p:sp>
      <p:sp>
        <p:nvSpPr>
          <p:cNvPr id="92169" name="Text Box 9"/>
          <p:cNvSpPr txBox="1">
            <a:spLocks noChangeArrowheads="1"/>
          </p:cNvSpPr>
          <p:nvPr/>
        </p:nvSpPr>
        <p:spPr bwMode="auto">
          <a:xfrm>
            <a:off x="6324600" y="54102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Arial" charset="0"/>
              </a:rPr>
              <a:t>C</a:t>
            </a:r>
          </a:p>
        </p:txBody>
      </p:sp>
      <p:sp>
        <p:nvSpPr>
          <p:cNvPr id="92170" name="Freeform 10"/>
          <p:cNvSpPr>
            <a:spLocks/>
          </p:cNvSpPr>
          <p:nvPr/>
        </p:nvSpPr>
        <p:spPr bwMode="auto">
          <a:xfrm>
            <a:off x="1889125" y="4983163"/>
            <a:ext cx="762000" cy="152400"/>
          </a:xfrm>
          <a:custGeom>
            <a:avLst/>
            <a:gdLst>
              <a:gd name="T0" fmla="*/ 0 w 480"/>
              <a:gd name="T1" fmla="*/ 2147483647 h 96"/>
              <a:gd name="T2" fmla="*/ 2147483647 w 480"/>
              <a:gd name="T3" fmla="*/ 2147483647 h 96"/>
              <a:gd name="T4" fmla="*/ 2147483647 w 480"/>
              <a:gd name="T5" fmla="*/ 0 h 96"/>
              <a:gd name="T6" fmla="*/ 2147483647 w 480"/>
              <a:gd name="T7" fmla="*/ 2147483647 h 9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80" h="96">
                <a:moveTo>
                  <a:pt x="0" y="96"/>
                </a:moveTo>
                <a:cubicBezTo>
                  <a:pt x="75" y="84"/>
                  <a:pt x="126" y="52"/>
                  <a:pt x="192" y="19"/>
                </a:cubicBezTo>
                <a:cubicBezTo>
                  <a:pt x="212" y="9"/>
                  <a:pt x="266" y="2"/>
                  <a:pt x="279" y="0"/>
                </a:cubicBezTo>
                <a:cubicBezTo>
                  <a:pt x="346" y="3"/>
                  <a:pt x="480" y="10"/>
                  <a:pt x="480" y="1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71" name="Freeform 11"/>
          <p:cNvSpPr>
            <a:spLocks/>
          </p:cNvSpPr>
          <p:nvPr/>
        </p:nvSpPr>
        <p:spPr bwMode="auto">
          <a:xfrm>
            <a:off x="3292475" y="5045075"/>
            <a:ext cx="792163" cy="60325"/>
          </a:xfrm>
          <a:custGeom>
            <a:avLst/>
            <a:gdLst>
              <a:gd name="T0" fmla="*/ 0 w 499"/>
              <a:gd name="T1" fmla="*/ 0 h 38"/>
              <a:gd name="T2" fmla="*/ 2147483647 w 499"/>
              <a:gd name="T3" fmla="*/ 2147483647 h 38"/>
              <a:gd name="T4" fmla="*/ 2147483647 w 499"/>
              <a:gd name="T5" fmla="*/ 2147483647 h 3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99" h="38">
                <a:moveTo>
                  <a:pt x="0" y="0"/>
                </a:moveTo>
                <a:cubicBezTo>
                  <a:pt x="102" y="13"/>
                  <a:pt x="204" y="27"/>
                  <a:pt x="307" y="38"/>
                </a:cubicBezTo>
                <a:cubicBezTo>
                  <a:pt x="371" y="35"/>
                  <a:pt x="499" y="28"/>
                  <a:pt x="499" y="2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72" name="Freeform 12"/>
          <p:cNvSpPr>
            <a:spLocks/>
          </p:cNvSpPr>
          <p:nvPr/>
        </p:nvSpPr>
        <p:spPr bwMode="auto">
          <a:xfrm>
            <a:off x="4414838" y="4937125"/>
            <a:ext cx="873125" cy="228600"/>
          </a:xfrm>
          <a:custGeom>
            <a:avLst/>
            <a:gdLst>
              <a:gd name="T0" fmla="*/ 2147483647 w 550"/>
              <a:gd name="T1" fmla="*/ 0 h 144"/>
              <a:gd name="T2" fmla="*/ 2147483647 w 550"/>
              <a:gd name="T3" fmla="*/ 2147483647 h 144"/>
              <a:gd name="T4" fmla="*/ 2147483647 w 550"/>
              <a:gd name="T5" fmla="*/ 2147483647 h 144"/>
              <a:gd name="T6" fmla="*/ 2147483647 w 550"/>
              <a:gd name="T7" fmla="*/ 2147483647 h 14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50" h="144">
                <a:moveTo>
                  <a:pt x="3" y="0"/>
                </a:moveTo>
                <a:cubicBezTo>
                  <a:pt x="113" y="38"/>
                  <a:pt x="0" y="2"/>
                  <a:pt x="281" y="20"/>
                </a:cubicBezTo>
                <a:cubicBezTo>
                  <a:pt x="360" y="25"/>
                  <a:pt x="424" y="63"/>
                  <a:pt x="493" y="96"/>
                </a:cubicBezTo>
                <a:cubicBezTo>
                  <a:pt x="511" y="115"/>
                  <a:pt x="532" y="126"/>
                  <a:pt x="550" y="1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73" name="Freeform 13"/>
          <p:cNvSpPr>
            <a:spLocks/>
          </p:cNvSpPr>
          <p:nvPr/>
        </p:nvSpPr>
        <p:spPr bwMode="auto">
          <a:xfrm>
            <a:off x="5730875" y="5334000"/>
            <a:ext cx="609600" cy="212725"/>
          </a:xfrm>
          <a:custGeom>
            <a:avLst/>
            <a:gdLst>
              <a:gd name="T0" fmla="*/ 0 w 384"/>
              <a:gd name="T1" fmla="*/ 0 h 134"/>
              <a:gd name="T2" fmla="*/ 2147483647 w 384"/>
              <a:gd name="T3" fmla="*/ 2147483647 h 134"/>
              <a:gd name="T4" fmla="*/ 2147483647 w 384"/>
              <a:gd name="T5" fmla="*/ 2147483647 h 134"/>
              <a:gd name="T6" fmla="*/ 2147483647 w 384"/>
              <a:gd name="T7" fmla="*/ 2147483647 h 134"/>
              <a:gd name="T8" fmla="*/ 2147483647 w 384"/>
              <a:gd name="T9" fmla="*/ 2147483647 h 1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34">
                <a:moveTo>
                  <a:pt x="0" y="0"/>
                </a:moveTo>
                <a:cubicBezTo>
                  <a:pt x="25" y="5"/>
                  <a:pt x="85" y="16"/>
                  <a:pt x="105" y="29"/>
                </a:cubicBezTo>
                <a:cubicBezTo>
                  <a:pt x="115" y="35"/>
                  <a:pt x="123" y="43"/>
                  <a:pt x="134" y="48"/>
                </a:cubicBezTo>
                <a:cubicBezTo>
                  <a:pt x="153" y="56"/>
                  <a:pt x="192" y="67"/>
                  <a:pt x="192" y="67"/>
                </a:cubicBezTo>
                <a:cubicBezTo>
                  <a:pt x="265" y="123"/>
                  <a:pt x="293" y="134"/>
                  <a:pt x="384" y="13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74" name="Text Box 14"/>
          <p:cNvSpPr txBox="1">
            <a:spLocks noChangeArrowheads="1"/>
          </p:cNvSpPr>
          <p:nvPr/>
        </p:nvSpPr>
        <p:spPr bwMode="auto">
          <a:xfrm>
            <a:off x="2743200" y="4648200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…</a:t>
            </a:r>
          </a:p>
        </p:txBody>
      </p:sp>
      <p:sp>
        <p:nvSpPr>
          <p:cNvPr id="92175" name="Text Box 15"/>
          <p:cNvSpPr txBox="1">
            <a:spLocks noChangeArrowheads="1"/>
          </p:cNvSpPr>
          <p:nvPr/>
        </p:nvSpPr>
        <p:spPr bwMode="auto">
          <a:xfrm>
            <a:off x="5181600" y="4876800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…</a:t>
            </a:r>
          </a:p>
        </p:txBody>
      </p:sp>
      <p:sp>
        <p:nvSpPr>
          <p:cNvPr id="92176" name="Freeform 16"/>
          <p:cNvSpPr>
            <a:spLocks/>
          </p:cNvSpPr>
          <p:nvPr/>
        </p:nvSpPr>
        <p:spPr bwMode="auto">
          <a:xfrm flipV="1">
            <a:off x="1905000" y="5334000"/>
            <a:ext cx="762000" cy="152400"/>
          </a:xfrm>
          <a:custGeom>
            <a:avLst/>
            <a:gdLst>
              <a:gd name="T0" fmla="*/ 0 w 480"/>
              <a:gd name="T1" fmla="*/ 2147483647 h 96"/>
              <a:gd name="T2" fmla="*/ 2147483647 w 480"/>
              <a:gd name="T3" fmla="*/ 2147483647 h 96"/>
              <a:gd name="T4" fmla="*/ 2147483647 w 480"/>
              <a:gd name="T5" fmla="*/ 0 h 96"/>
              <a:gd name="T6" fmla="*/ 2147483647 w 480"/>
              <a:gd name="T7" fmla="*/ 2147483647 h 9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80" h="96">
                <a:moveTo>
                  <a:pt x="0" y="96"/>
                </a:moveTo>
                <a:cubicBezTo>
                  <a:pt x="75" y="84"/>
                  <a:pt x="126" y="52"/>
                  <a:pt x="192" y="19"/>
                </a:cubicBezTo>
                <a:cubicBezTo>
                  <a:pt x="212" y="9"/>
                  <a:pt x="266" y="2"/>
                  <a:pt x="279" y="0"/>
                </a:cubicBezTo>
                <a:cubicBezTo>
                  <a:pt x="346" y="3"/>
                  <a:pt x="480" y="10"/>
                  <a:pt x="480" y="1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77" name="Freeform 17"/>
          <p:cNvSpPr>
            <a:spLocks/>
          </p:cNvSpPr>
          <p:nvPr/>
        </p:nvSpPr>
        <p:spPr bwMode="auto">
          <a:xfrm rot="-1530832">
            <a:off x="1676400" y="4800600"/>
            <a:ext cx="762000" cy="152400"/>
          </a:xfrm>
          <a:custGeom>
            <a:avLst/>
            <a:gdLst>
              <a:gd name="T0" fmla="*/ 0 w 480"/>
              <a:gd name="T1" fmla="*/ 2147483647 h 96"/>
              <a:gd name="T2" fmla="*/ 2147483647 w 480"/>
              <a:gd name="T3" fmla="*/ 2147483647 h 96"/>
              <a:gd name="T4" fmla="*/ 2147483647 w 480"/>
              <a:gd name="T5" fmla="*/ 0 h 96"/>
              <a:gd name="T6" fmla="*/ 2147483647 w 480"/>
              <a:gd name="T7" fmla="*/ 2147483647 h 9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80" h="96">
                <a:moveTo>
                  <a:pt x="0" y="96"/>
                </a:moveTo>
                <a:cubicBezTo>
                  <a:pt x="75" y="84"/>
                  <a:pt x="126" y="52"/>
                  <a:pt x="192" y="19"/>
                </a:cubicBezTo>
                <a:cubicBezTo>
                  <a:pt x="212" y="9"/>
                  <a:pt x="266" y="2"/>
                  <a:pt x="279" y="0"/>
                </a:cubicBezTo>
                <a:cubicBezTo>
                  <a:pt x="346" y="3"/>
                  <a:pt x="480" y="10"/>
                  <a:pt x="480" y="1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78" name="Freeform 18"/>
          <p:cNvSpPr>
            <a:spLocks/>
          </p:cNvSpPr>
          <p:nvPr/>
        </p:nvSpPr>
        <p:spPr bwMode="auto">
          <a:xfrm rot="1162041" flipV="1">
            <a:off x="3200400" y="4724400"/>
            <a:ext cx="792163" cy="60325"/>
          </a:xfrm>
          <a:custGeom>
            <a:avLst/>
            <a:gdLst>
              <a:gd name="T0" fmla="*/ 0 w 499"/>
              <a:gd name="T1" fmla="*/ 0 h 38"/>
              <a:gd name="T2" fmla="*/ 2147483647 w 499"/>
              <a:gd name="T3" fmla="*/ 2147483647 h 38"/>
              <a:gd name="T4" fmla="*/ 2147483647 w 499"/>
              <a:gd name="T5" fmla="*/ 2147483647 h 3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99" h="38">
                <a:moveTo>
                  <a:pt x="0" y="0"/>
                </a:moveTo>
                <a:cubicBezTo>
                  <a:pt x="102" y="13"/>
                  <a:pt x="204" y="27"/>
                  <a:pt x="307" y="38"/>
                </a:cubicBezTo>
                <a:cubicBezTo>
                  <a:pt x="371" y="35"/>
                  <a:pt x="499" y="28"/>
                  <a:pt x="499" y="2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79" name="Freeform 19"/>
          <p:cNvSpPr>
            <a:spLocks/>
          </p:cNvSpPr>
          <p:nvPr/>
        </p:nvSpPr>
        <p:spPr bwMode="auto">
          <a:xfrm rot="-1493069">
            <a:off x="3429000" y="5257800"/>
            <a:ext cx="792163" cy="60325"/>
          </a:xfrm>
          <a:custGeom>
            <a:avLst/>
            <a:gdLst>
              <a:gd name="T0" fmla="*/ 0 w 499"/>
              <a:gd name="T1" fmla="*/ 0 h 38"/>
              <a:gd name="T2" fmla="*/ 2147483647 w 499"/>
              <a:gd name="T3" fmla="*/ 2147483647 h 38"/>
              <a:gd name="T4" fmla="*/ 2147483647 w 499"/>
              <a:gd name="T5" fmla="*/ 2147483647 h 3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99" h="38">
                <a:moveTo>
                  <a:pt x="0" y="0"/>
                </a:moveTo>
                <a:cubicBezTo>
                  <a:pt x="102" y="13"/>
                  <a:pt x="204" y="27"/>
                  <a:pt x="307" y="38"/>
                </a:cubicBezTo>
                <a:cubicBezTo>
                  <a:pt x="371" y="35"/>
                  <a:pt x="499" y="28"/>
                  <a:pt x="499" y="2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0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Applications to Handwriting Recognition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2250" y="1258888"/>
            <a:ext cx="4121150" cy="3541712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300" smtClean="0"/>
              <a:t>Address Interpretation – USPS</a:t>
            </a:r>
          </a:p>
          <a:p>
            <a:pPr eaLnBrk="1" hangingPunct="1">
              <a:lnSpc>
                <a:spcPct val="150000"/>
              </a:lnSpc>
            </a:pPr>
            <a:r>
              <a:rPr lang="en-US" sz="2300" smtClean="0"/>
              <a:t>Word Recognition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1900" smtClean="0"/>
              <a:t>ZIP + Street No. Hypotheses </a:t>
            </a:r>
            <a:r>
              <a:rPr lang="en-US" sz="1900" smtClean="0">
                <a:sym typeface="Symbol" pitchFamily="18" charset="2"/>
              </a:rPr>
              <a:t>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1900" smtClean="0">
                <a:sym typeface="Symbol" pitchFamily="18" charset="2"/>
              </a:rPr>
              <a:t>“Small” Lexicons for Word Rec</a:t>
            </a:r>
            <a:endParaRPr lang="en-US" sz="1900" smtClean="0"/>
          </a:p>
        </p:txBody>
      </p:sp>
      <p:graphicFrame>
        <p:nvGraphicFramePr>
          <p:cNvPr id="93188" name="Object 5"/>
          <p:cNvGraphicFramePr>
            <a:graphicFrameLocks noChangeAspect="1"/>
          </p:cNvGraphicFramePr>
          <p:nvPr/>
        </p:nvGraphicFramePr>
        <p:xfrm>
          <a:off x="4419600" y="1752600"/>
          <a:ext cx="4362450" cy="460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Document" r:id="rId4" imgW="3619500" imgH="2710180" progId="Word.Document.8">
                  <p:embed/>
                </p:oleObj>
              </mc:Choice>
              <mc:Fallback>
                <p:oleObj name="Document" r:id="rId4" imgW="3619500" imgH="271018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752600"/>
                        <a:ext cx="4362450" cy="460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28398" dir="17793903" algn="ctr" rotWithShape="0">
                                <a:srgbClr val="081D58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189" name="TextBox 1"/>
          <p:cNvSpPr txBox="1">
            <a:spLocks noChangeArrowheads="1"/>
          </p:cNvSpPr>
          <p:nvPr/>
        </p:nvSpPr>
        <p:spPr bwMode="auto">
          <a:xfrm>
            <a:off x="0" y="5011738"/>
            <a:ext cx="4419600" cy="1846262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Arial" charset="0"/>
              <a:buAutoNum type="arabicPeriod"/>
            </a:pPr>
            <a:r>
              <a:rPr lang="en-US" sz="1600">
                <a:latin typeface="Arial" charset="0"/>
              </a:rPr>
              <a:t>Problem Statement and History </a:t>
            </a:r>
          </a:p>
          <a:p>
            <a:pPr eaLnBrk="1" hangingPunct="1">
              <a:lnSpc>
                <a:spcPct val="150000"/>
              </a:lnSpc>
              <a:buFont typeface="Arial" charset="0"/>
              <a:buAutoNum type="arabicPeriod"/>
            </a:pPr>
            <a:r>
              <a:rPr lang="en-US" sz="1600">
                <a:latin typeface="Arial" charset="0"/>
              </a:rPr>
              <a:t>Picture of Parsed Address Block</a:t>
            </a:r>
          </a:p>
          <a:p>
            <a:pPr eaLnBrk="1" hangingPunct="1">
              <a:lnSpc>
                <a:spcPct val="150000"/>
              </a:lnSpc>
              <a:buFont typeface="Arial" charset="0"/>
              <a:buAutoNum type="arabicPeriod"/>
            </a:pPr>
            <a:r>
              <a:rPr lang="en-US" sz="1600">
                <a:latin typeface="Arial" charset="0"/>
              </a:rPr>
              <a:t>Word Recognition Problem</a:t>
            </a:r>
          </a:p>
          <a:p>
            <a:pPr eaLnBrk="1" hangingPunct="1">
              <a:lnSpc>
                <a:spcPct val="150000"/>
              </a:lnSpc>
              <a:buFont typeface="Arial" charset="0"/>
              <a:buAutoNum type="arabicPeriod"/>
            </a:pPr>
            <a:r>
              <a:rPr lang="en-US" sz="1600">
                <a:latin typeface="Arial" charset="0"/>
              </a:rPr>
              <a:t>Results for NIST OCR Tests with refs</a:t>
            </a:r>
          </a:p>
          <a:p>
            <a:pPr eaLnBrk="1" hangingPunct="1">
              <a:buFont typeface="Arial" charset="0"/>
              <a:buAutoNum type="arabicPeriod"/>
            </a:pPr>
            <a:endParaRPr lang="en-US" sz="16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96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400" smtClean="0"/>
              <a:t>Character Ambiguity in Handwriting Recognition</a:t>
            </a:r>
          </a:p>
        </p:txBody>
      </p:sp>
      <p:graphicFrame>
        <p:nvGraphicFramePr>
          <p:cNvPr id="94211" name="Object 3"/>
          <p:cNvGraphicFramePr>
            <a:graphicFrameLocks noGrp="1" noChangeAspect="1"/>
          </p:cNvGraphicFramePr>
          <p:nvPr>
            <p:ph type="body" idx="1"/>
          </p:nvPr>
        </p:nvGraphicFramePr>
        <p:xfrm>
          <a:off x="457200" y="1919288"/>
          <a:ext cx="8229600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Document" r:id="rId3" imgW="6388100" imgH="3213100" progId="Word.Document.8">
                  <p:embed/>
                </p:oleObj>
              </mc:Choice>
              <mc:Fallback>
                <p:oleObj name="Document" r:id="rId3" imgW="6388100" imgH="32131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919288"/>
                        <a:ext cx="8229600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37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62000"/>
            <a:ext cx="9063038" cy="6096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0" name="Rectangle 5"/>
          <p:cNvSpPr>
            <a:spLocks noGrp="1" noChangeArrowheads="1"/>
          </p:cNvSpPr>
          <p:nvPr>
            <p:ph type="title"/>
          </p:nvPr>
        </p:nvSpPr>
        <p:spPr>
          <a:xfrm>
            <a:off x="3276600" y="5562600"/>
            <a:ext cx="5867400" cy="1295400"/>
          </a:xfrm>
          <a:solidFill>
            <a:srgbClr val="FFFF00"/>
          </a:solidFill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DP Approach to handwriting recognition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0" y="3657600"/>
            <a:ext cx="1447800" cy="685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008169" y="3862000"/>
            <a:ext cx="2057615" cy="276999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en-US" sz="1200" b="1" dirty="0"/>
              <a:t>Self-Organizing Feature Maps</a:t>
            </a:r>
          </a:p>
        </p:txBody>
      </p:sp>
      <p:sp>
        <p:nvSpPr>
          <p:cNvPr id="6" name="Rectangle 5"/>
          <p:cNvSpPr/>
          <p:nvPr/>
        </p:nvSpPr>
        <p:spPr>
          <a:xfrm>
            <a:off x="7123942" y="2819400"/>
            <a:ext cx="1913409" cy="276999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en-US" sz="1200" b="1" dirty="0" smtClean="0"/>
              <a:t>Mixed Linear Programming</a:t>
            </a:r>
            <a:endParaRPr lang="en-US" sz="1200" b="1" dirty="0"/>
          </a:p>
        </p:txBody>
      </p:sp>
      <p:sp>
        <p:nvSpPr>
          <p:cNvPr id="7" name="Rectangle 6"/>
          <p:cNvSpPr/>
          <p:nvPr/>
        </p:nvSpPr>
        <p:spPr>
          <a:xfrm>
            <a:off x="7126450" y="4876800"/>
            <a:ext cx="1214435" cy="276999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en-US" sz="1200" b="1" dirty="0" smtClean="0"/>
              <a:t>Fuzzy </a:t>
            </a:r>
            <a:r>
              <a:rPr lang="en-US" sz="1200" b="1" dirty="0" err="1" smtClean="0"/>
              <a:t>Inferfence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28124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2400" smtClean="0"/>
              <a:t>Segmentation-Based Handwritten Word Recognition</a:t>
            </a:r>
            <a:br>
              <a:rPr lang="en-US" sz="2400" smtClean="0"/>
            </a:br>
            <a:r>
              <a:rPr lang="en-US" sz="2400" smtClean="0">
                <a:solidFill>
                  <a:srgbClr val="FF0000"/>
                </a:solidFill>
              </a:rPr>
              <a:t>Search Problem </a:t>
            </a:r>
            <a:r>
              <a:rPr lang="en-US" sz="2400" smtClean="0"/>
              <a:t>– How do we put the pieces together?</a:t>
            </a:r>
          </a:p>
        </p:txBody>
      </p:sp>
      <p:graphicFrame>
        <p:nvGraphicFramePr>
          <p:cNvPr id="96259" name="Object 3"/>
          <p:cNvGraphicFramePr>
            <a:graphicFrameLocks noGrp="1" noChangeAspect="1"/>
          </p:cNvGraphicFramePr>
          <p:nvPr>
            <p:ph type="body" idx="1"/>
          </p:nvPr>
        </p:nvGraphicFramePr>
        <p:xfrm>
          <a:off x="0" y="1219200"/>
          <a:ext cx="6505575" cy="560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Document" r:id="rId3" imgW="5295900" imgH="4861560" progId="Word.Document.8">
                  <p:embed/>
                </p:oleObj>
              </mc:Choice>
              <mc:Fallback>
                <p:oleObj name="Document" r:id="rId3" imgW="5295900" imgH="486156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19200"/>
                        <a:ext cx="6505575" cy="560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324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DP Approach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Let I be a word image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L = {L1, L2, ..., LT} be a lexicon of strings representing all possible identities of I. 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Word recognition requires finding the string in L that best matches I.  </a:t>
            </a:r>
          </a:p>
          <a:p>
            <a:pPr eaLnBrk="1" hangingPunct="1"/>
            <a:r>
              <a:rPr lang="en-US" smtClean="0"/>
              <a:t>Search – DP, Heuristic</a:t>
            </a:r>
          </a:p>
        </p:txBody>
      </p:sp>
    </p:spTree>
    <p:extLst>
      <p:ext uri="{BB962C8B-B14F-4D97-AF65-F5344CB8AC3E}">
        <p14:creationId xmlns:p14="http://schemas.microsoft.com/office/powerpoint/2010/main" val="187530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9050"/>
            <a:ext cx="8229600" cy="6667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DP Approach</a:t>
            </a:r>
          </a:p>
        </p:txBody>
      </p:sp>
      <p:pic>
        <p:nvPicPr>
          <p:cNvPr id="98307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8750" y="685800"/>
            <a:ext cx="8832850" cy="3200400"/>
          </a:xfrm>
          <a:noFill/>
        </p:spPr>
      </p:pic>
      <p:pic>
        <p:nvPicPr>
          <p:cNvPr id="98308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4114800"/>
            <a:ext cx="8510588" cy="2549525"/>
          </a:xfrm>
          <a:noFill/>
        </p:spPr>
      </p:pic>
    </p:spTree>
    <p:extLst>
      <p:ext uri="{BB962C8B-B14F-4D97-AF65-F5344CB8AC3E}">
        <p14:creationId xmlns:p14="http://schemas.microsoft.com/office/powerpoint/2010/main" val="109879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DP Approach</a:t>
            </a:r>
          </a:p>
        </p:txBody>
      </p:sp>
      <p:pic>
        <p:nvPicPr>
          <p:cNvPr id="9933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990600"/>
            <a:ext cx="8994775" cy="5867400"/>
          </a:xfrm>
          <a:noFill/>
        </p:spPr>
      </p:pic>
    </p:spTree>
    <p:extLst>
      <p:ext uri="{BB962C8B-B14F-4D97-AF65-F5344CB8AC3E}">
        <p14:creationId xmlns:p14="http://schemas.microsoft.com/office/powerpoint/2010/main" val="257958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0" t="3301" r="13492" b="6032"/>
          <a:stretch/>
        </p:blipFill>
        <p:spPr bwMode="auto">
          <a:xfrm>
            <a:off x="1" y="42588"/>
            <a:ext cx="8915399" cy="681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688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128"/>
            <a:ext cx="1828800" cy="284672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2400" dirty="0" smtClean="0"/>
              <a:t>DP Approach</a:t>
            </a:r>
          </a:p>
        </p:txBody>
      </p:sp>
      <p:pic>
        <p:nvPicPr>
          <p:cNvPr id="100355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196" y="1752600"/>
            <a:ext cx="7010400" cy="5037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356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28600"/>
            <a:ext cx="3665538" cy="1379538"/>
          </a:xfrm>
          <a:noFill/>
        </p:spPr>
      </p:pic>
      <p:sp>
        <p:nvSpPr>
          <p:cNvPr id="2" name="Oval 1"/>
          <p:cNvSpPr/>
          <p:nvPr/>
        </p:nvSpPr>
        <p:spPr>
          <a:xfrm>
            <a:off x="7162800" y="3886200"/>
            <a:ext cx="228600" cy="304800"/>
          </a:xfrm>
          <a:prstGeom prst="ellipse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400800" y="3700732"/>
            <a:ext cx="228600" cy="304800"/>
          </a:xfrm>
          <a:prstGeom prst="ellipse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562600" y="3441939"/>
            <a:ext cx="228600" cy="304800"/>
          </a:xfrm>
          <a:prstGeom prst="ellipse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029200" y="3200400"/>
            <a:ext cx="228600" cy="304800"/>
          </a:xfrm>
          <a:prstGeom prst="ellipse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200400" y="3048000"/>
            <a:ext cx="228600" cy="304800"/>
          </a:xfrm>
          <a:prstGeom prst="ellipse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133600" y="2819400"/>
            <a:ext cx="228600" cy="304800"/>
          </a:xfrm>
          <a:prstGeom prst="ellipse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828800" y="2590800"/>
            <a:ext cx="228600" cy="304800"/>
          </a:xfrm>
          <a:prstGeom prst="ellipse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295400" y="2362200"/>
            <a:ext cx="228600" cy="304800"/>
          </a:xfrm>
          <a:prstGeom prst="ellipse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162800" y="6324600"/>
            <a:ext cx="228600" cy="304800"/>
          </a:xfrm>
          <a:prstGeom prst="ellipse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162800" y="6096000"/>
            <a:ext cx="228600" cy="304800"/>
          </a:xfrm>
          <a:prstGeom prst="ellipse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62800" y="5867400"/>
            <a:ext cx="228600" cy="304800"/>
          </a:xfrm>
          <a:prstGeom prst="ellipse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858000" y="5638800"/>
            <a:ext cx="228600" cy="304800"/>
          </a:xfrm>
          <a:prstGeom prst="ellipse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162800" y="5410200"/>
            <a:ext cx="228600" cy="304800"/>
          </a:xfrm>
          <a:prstGeom prst="ellipse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Object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876782936"/>
              </p:ext>
            </p:extLst>
          </p:nvPr>
        </p:nvGraphicFramePr>
        <p:xfrm>
          <a:off x="5672856" y="-16535"/>
          <a:ext cx="3471144" cy="2988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Document" r:id="rId5" imgW="5295900" imgH="4861560" progId="Word.Document.8">
                  <p:embed/>
                </p:oleObj>
              </mc:Choice>
              <mc:Fallback>
                <p:oleObj name="Document" r:id="rId5" imgW="5295900" imgH="4861560" progId="Word.Document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2856" y="-16535"/>
                        <a:ext cx="3471144" cy="298833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H="1">
            <a:off x="1524000" y="2209800"/>
            <a:ext cx="48006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057400" y="2209800"/>
            <a:ext cx="45720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2362200" y="2286000"/>
            <a:ext cx="4419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9" idx="7"/>
          </p:cNvCxnSpPr>
          <p:nvPr/>
        </p:nvCxnSpPr>
        <p:spPr>
          <a:xfrm flipH="1">
            <a:off x="3395522" y="2286000"/>
            <a:ext cx="3691078" cy="8066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8" idx="6"/>
          </p:cNvCxnSpPr>
          <p:nvPr/>
        </p:nvCxnSpPr>
        <p:spPr>
          <a:xfrm flipH="1">
            <a:off x="5257800" y="2286000"/>
            <a:ext cx="22098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496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5" t="3555" r="13968" b="5778"/>
          <a:stretch/>
        </p:blipFill>
        <p:spPr bwMode="auto">
          <a:xfrm>
            <a:off x="174171" y="0"/>
            <a:ext cx="8893629" cy="6798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405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9" t="4064" r="13492" b="6031"/>
          <a:stretch/>
        </p:blipFill>
        <p:spPr bwMode="auto">
          <a:xfrm>
            <a:off x="228601" y="70792"/>
            <a:ext cx="8915400" cy="6787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872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0" t="2286" r="13491" b="6285"/>
          <a:stretch/>
        </p:blipFill>
        <p:spPr bwMode="auto">
          <a:xfrm>
            <a:off x="119743" y="62008"/>
            <a:ext cx="8948057" cy="6795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391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3" t="3809" r="10953" b="6540"/>
          <a:stretch/>
        </p:blipFill>
        <p:spPr bwMode="auto">
          <a:xfrm>
            <a:off x="1" y="202674"/>
            <a:ext cx="9144000" cy="665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332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6" t="2540" r="13968" b="5524"/>
          <a:stretch/>
        </p:blipFill>
        <p:spPr bwMode="auto">
          <a:xfrm>
            <a:off x="0" y="81832"/>
            <a:ext cx="8610600" cy="6776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078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3809" r="14921" b="5524"/>
          <a:stretch/>
        </p:blipFill>
        <p:spPr bwMode="auto">
          <a:xfrm>
            <a:off x="21771" y="74345"/>
            <a:ext cx="8588829" cy="6783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882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1114</TotalTime>
  <Words>225</Words>
  <Application>Microsoft Office PowerPoint</Application>
  <PresentationFormat>On-screen Show (4:3)</PresentationFormat>
  <Paragraphs>52</Paragraphs>
  <Slides>30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Office Theme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Dynamic Programming</vt:lpstr>
      <vt:lpstr>Dynamic Programming</vt:lpstr>
      <vt:lpstr>Dynamic Programming</vt:lpstr>
      <vt:lpstr>Applications to Handwriting Recognition</vt:lpstr>
      <vt:lpstr>Character Ambiguity in Handwriting Recognition</vt:lpstr>
      <vt:lpstr>DP Approach to handwriting recognition</vt:lpstr>
      <vt:lpstr>Segmentation-Based Handwritten Word Recognition Search Problem – How do we put the pieces together?</vt:lpstr>
      <vt:lpstr>DP Approach</vt:lpstr>
      <vt:lpstr>DP Approach</vt:lpstr>
      <vt:lpstr>DP Approach</vt:lpstr>
      <vt:lpstr>DP Approach</vt:lpstr>
    </vt:vector>
  </TitlesOfParts>
  <Company>Portland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mperkows</dc:creator>
  <cp:lastModifiedBy>Marek</cp:lastModifiedBy>
  <cp:revision>21</cp:revision>
  <dcterms:created xsi:type="dcterms:W3CDTF">2012-06-12T00:48:49Z</dcterms:created>
  <dcterms:modified xsi:type="dcterms:W3CDTF">2012-12-25T21:58:57Z</dcterms:modified>
</cp:coreProperties>
</file>